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80" r:id="rId4"/>
    <p:sldId id="282" r:id="rId5"/>
    <p:sldId id="279" r:id="rId6"/>
    <p:sldId id="278" r:id="rId7"/>
    <p:sldId id="271" r:id="rId8"/>
    <p:sldId id="273" r:id="rId9"/>
    <p:sldId id="274" r:id="rId10"/>
    <p:sldId id="276" r:id="rId11"/>
    <p:sldId id="268" r:id="rId12"/>
    <p:sldId id="281" r:id="rId13"/>
    <p:sldId id="269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Rg st="1" end="8"/>
    <p:penClr>
      <a:srgbClr val="FF0000"/>
    </p:penClr>
  </p:showPr>
  <p:clrMru>
    <a:srgbClr val="F7FDA9"/>
    <a:srgbClr val="FF0000"/>
    <a:srgbClr val="9900FF"/>
    <a:srgbClr val="FFFF00"/>
    <a:srgbClr val="2E791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3" autoAdjust="0"/>
    <p:restoredTop sz="98227" autoAdjust="0"/>
  </p:normalViewPr>
  <p:slideViewPr>
    <p:cSldViewPr>
      <p:cViewPr>
        <p:scale>
          <a:sx n="118" d="100"/>
          <a:sy n="118" d="100"/>
        </p:scale>
        <p:origin x="-72" y="1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0D33135-055F-4D37-9F9D-10148495EE9A}">
      <dgm:prSet custT="1"/>
      <dgm:spPr/>
      <dgm:t>
        <a:bodyPr/>
        <a:lstStyle/>
        <a:p>
          <a:pPr marL="228600" indent="0" algn="l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21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документов на выплату компенсации стоимости путевок, приобретенных в                2018 году,  осуществляется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34D78D-FC86-463F-8670-3BE3F13E6FAA}" type="parTrans" cxnId="{782EF8CF-892E-46CB-8CF5-F8955FE96015}">
      <dgm:prSet/>
      <dgm:spPr/>
      <dgm:t>
        <a:bodyPr/>
        <a:lstStyle/>
        <a:p>
          <a:endParaRPr lang="ru-RU"/>
        </a:p>
      </dgm:t>
    </dgm:pt>
    <dgm:pt modelId="{4ACE66C4-2BB7-46F6-9418-0FE06E79363F}" type="sibTrans" cxnId="{782EF8CF-892E-46CB-8CF5-F8955FE96015}">
      <dgm:prSet/>
      <dgm:spPr/>
      <dgm:t>
        <a:bodyPr/>
        <a:lstStyle/>
        <a:p>
          <a:endParaRPr lang="ru-RU"/>
        </a:p>
      </dgm:t>
    </dgm:pt>
    <dgm:pt modelId="{2EEA6290-5848-455A-9649-A6DF2E4666F9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21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талон должен соответствовать  форме утвержденной  Приказом Министерства  финансов  РФ от 10.12.1999  № 90н  «Об утверждении бланков строгой отчетности»</a:t>
          </a: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58C31-6EF7-455B-9AFE-A1CFABE32595}" type="parTrans" cxnId="{DD89559F-53B5-40C4-A247-16A428497FA8}">
      <dgm:prSet/>
      <dgm:spPr/>
      <dgm:t>
        <a:bodyPr/>
        <a:lstStyle/>
        <a:p>
          <a:endParaRPr lang="ru-RU"/>
        </a:p>
      </dgm:t>
    </dgm:pt>
    <dgm:pt modelId="{6B5F5EC9-1194-4D57-AA9D-AE6B95ABB293}" type="sibTrans" cxnId="{DD89559F-53B5-40C4-A247-16A428497FA8}">
      <dgm:prSet/>
      <dgm:spPr/>
      <dgm:t>
        <a:bodyPr/>
        <a:lstStyle/>
        <a:p>
          <a:endParaRPr lang="ru-RU"/>
        </a:p>
      </dgm:t>
    </dgm:pt>
    <dgm:pt modelId="{FE4FCB4D-85A7-4DC0-85DF-86ECA12F83B3}">
      <dgm:prSet custT="1"/>
      <dgm:spPr/>
      <dgm:t>
        <a:bodyPr/>
        <a:lstStyle/>
        <a:p>
          <a:pPr marL="285750" indent="0" algn="ctr" defTabSz="14224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altLang="ru-RU" sz="32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15 декабря 2018 года</a:t>
          </a:r>
          <a:r>
            <a:rPr lang="ru-RU" altLang="ru-RU" sz="21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100" u="sn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4E8B6-2F68-4A75-ABE0-A8A2F83A8E9F}" type="sibTrans" cxnId="{9E4DBD5F-9B06-458E-9052-C0AD9F8F3C44}">
      <dgm:prSet/>
      <dgm:spPr/>
      <dgm:t>
        <a:bodyPr/>
        <a:lstStyle/>
        <a:p>
          <a:endParaRPr lang="ru-RU"/>
        </a:p>
      </dgm:t>
    </dgm:pt>
    <dgm:pt modelId="{5DF3FDE2-F8D3-4FE1-8750-114194E2DFA5}" type="parTrans" cxnId="{9E4DBD5F-9B06-458E-9052-C0AD9F8F3C44}">
      <dgm:prSet/>
      <dgm:spPr/>
      <dgm:t>
        <a:bodyPr/>
        <a:lstStyle/>
        <a:p>
          <a:endParaRPr lang="ru-RU"/>
        </a:p>
      </dgm:t>
    </dgm:pt>
    <dgm:pt modelId="{B1D5E97D-932C-40C2-A999-5F6AC891CB1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Уважаемые родители,         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ОБРАТИТЕ ВНИМАНИЕ!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63474-5D2A-4614-8539-5842CB76B081}" type="sibTrans" cxnId="{13433812-07F3-4796-8E67-011D3D771C72}">
      <dgm:prSet/>
      <dgm:spPr/>
      <dgm:t>
        <a:bodyPr/>
        <a:lstStyle/>
        <a:p>
          <a:endParaRPr lang="ru-RU"/>
        </a:p>
      </dgm:t>
    </dgm:pt>
    <dgm:pt modelId="{DFA07BB8-A468-4041-83FE-E8D7DCDC6BFC}" type="parTrans" cxnId="{13433812-07F3-4796-8E67-011D3D771C72}">
      <dgm:prSet/>
      <dgm:spPr/>
      <dgm:t>
        <a:bodyPr/>
        <a:lstStyle/>
        <a:p>
          <a:endParaRPr lang="ru-RU"/>
        </a:p>
      </dgm:t>
    </dgm:pt>
    <dgm:pt modelId="{5AB207CD-FE7C-4A44-AA71-35D5E3DAED2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E89FE-6F3C-4EF7-BE3E-15FF1C6E9182}" type="sibTrans" cxnId="{1406051E-C852-442C-AD96-29F04A2F5CED}">
      <dgm:prSet/>
      <dgm:spPr/>
      <dgm:t>
        <a:bodyPr/>
        <a:lstStyle/>
        <a:p>
          <a:endParaRPr lang="ru-RU"/>
        </a:p>
      </dgm:t>
    </dgm:pt>
    <dgm:pt modelId="{ED2096CE-C8F8-4676-9CCE-6E71CA133D93}" type="parTrans" cxnId="{1406051E-C852-442C-AD96-29F04A2F5CED}">
      <dgm:prSet/>
      <dgm:spPr/>
      <dgm:t>
        <a:bodyPr/>
        <a:lstStyle/>
        <a:p>
          <a:endParaRPr lang="ru-RU"/>
        </a:p>
      </dgm:t>
    </dgm:pt>
    <dgm:pt modelId="{B604F3A7-FEAE-4B27-9755-DCD140943B94}">
      <dgm:prSet phldrT="[Текст]" custT="1"/>
      <dgm:spPr/>
      <dgm:t>
        <a:bodyPr/>
        <a:lstStyle/>
        <a:p>
          <a:pPr marL="228600" indent="0" algn="ctr" defTabSz="93345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8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393C1-4307-482C-BCC8-59E765FB1903}" type="parTrans" cxnId="{2040FB1E-16E6-4BC1-B7F4-B7F15ACDFF3A}">
      <dgm:prSet/>
      <dgm:spPr/>
    </dgm:pt>
    <dgm:pt modelId="{3008559D-B5E6-42CB-8240-EADA87D1BBBB}" type="sibTrans" cxnId="{2040FB1E-16E6-4BC1-B7F4-B7F15ACDFF3A}">
      <dgm:prSet/>
      <dgm:spPr/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E07AC-2206-43D5-B19D-F7214911BCC5}" type="pres">
      <dgm:prSet presAssocID="{5AB207CD-FE7C-4A44-AA71-35D5E3DAED27}" presName="parentText" presStyleLbl="node1" presStyleIdx="0" presStyleCnt="1" custFlipVert="1" custFlipHor="1" custScaleX="3343" custScaleY="65076" custLinFactX="3186" custLinFactNeighborX="100000" custLinFactNeighborY="29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1D8F-6F33-492E-99DB-9898A1FE988F}" type="pres">
      <dgm:prSet presAssocID="{5AB207CD-FE7C-4A44-AA71-35D5E3DAED27}" presName="childText" presStyleLbl="revTx" presStyleIdx="0" presStyleCnt="1" custScaleX="120303" custScaleY="217346" custLinFactNeighborY="1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1AF6A-DA3B-4F88-90A5-B9E16B495C46}" type="presOf" srcId="{50D33135-055F-4D37-9F9D-10148495EE9A}" destId="{317C1D8F-6F33-492E-99DB-9898A1FE988F}" srcOrd="0" destOrd="3" presId="urn:microsoft.com/office/officeart/2005/8/layout/vList2"/>
    <dgm:cxn modelId="{DD89559F-53B5-40C4-A247-16A428497FA8}" srcId="{5AB207CD-FE7C-4A44-AA71-35D5E3DAED27}" destId="{2EEA6290-5848-455A-9649-A6DF2E4666F9}" srcOrd="1" destOrd="0" parTransId="{78358C31-6EF7-455B-9AFE-A1CFABE32595}" sibTransId="{6B5F5EC9-1194-4D57-AA9D-AE6B95ABB293}"/>
    <dgm:cxn modelId="{782EF8CF-892E-46CB-8CF5-F8955FE96015}" srcId="{5AB207CD-FE7C-4A44-AA71-35D5E3DAED27}" destId="{50D33135-055F-4D37-9F9D-10148495EE9A}" srcOrd="3" destOrd="0" parTransId="{6934D78D-FC86-463F-8670-3BE3F13E6FAA}" sibTransId="{4ACE66C4-2BB7-46F6-9418-0FE06E79363F}"/>
    <dgm:cxn modelId="{504C207E-1C21-4EF5-8D90-59F656288D4C}" type="presOf" srcId="{5AB207CD-FE7C-4A44-AA71-35D5E3DAED27}" destId="{5E4E07AC-2206-43D5-B19D-F7214911BCC5}" srcOrd="0" destOrd="0" presId="urn:microsoft.com/office/officeart/2005/8/layout/vList2"/>
    <dgm:cxn modelId="{9E4DBD5F-9B06-458E-9052-C0AD9F8F3C44}" srcId="{5AB207CD-FE7C-4A44-AA71-35D5E3DAED27}" destId="{FE4FCB4D-85A7-4DC0-85DF-86ECA12F83B3}" srcOrd="4" destOrd="0" parTransId="{5DF3FDE2-F8D3-4FE1-8750-114194E2DFA5}" sibTransId="{8254E8B6-2F68-4A75-ABE0-A8A2F83A8E9F}"/>
    <dgm:cxn modelId="{245314BA-E9DC-4136-94A4-7CD241540407}" type="presOf" srcId="{B1D5E97D-932C-40C2-A999-5F6AC891CB12}" destId="{317C1D8F-6F33-492E-99DB-9898A1FE988F}" srcOrd="0" destOrd="0" presId="urn:microsoft.com/office/officeart/2005/8/layout/vList2"/>
    <dgm:cxn modelId="{13433812-07F3-4796-8E67-011D3D771C72}" srcId="{5AB207CD-FE7C-4A44-AA71-35D5E3DAED27}" destId="{B1D5E97D-932C-40C2-A999-5F6AC891CB12}" srcOrd="0" destOrd="0" parTransId="{DFA07BB8-A468-4041-83FE-E8D7DCDC6BFC}" sibTransId="{F7563474-5D2A-4614-8539-5842CB76B081}"/>
    <dgm:cxn modelId="{2040FB1E-16E6-4BC1-B7F4-B7F15ACDFF3A}" srcId="{5AB207CD-FE7C-4A44-AA71-35D5E3DAED27}" destId="{B604F3A7-FEAE-4B27-9755-DCD140943B94}" srcOrd="2" destOrd="0" parTransId="{CCE393C1-4307-482C-BCC8-59E765FB1903}" sibTransId="{3008559D-B5E6-42CB-8240-EADA87D1BBBB}"/>
    <dgm:cxn modelId="{A6BB7031-0B0C-4DEE-8E7E-B4BB100880FC}" type="presOf" srcId="{B604F3A7-FEAE-4B27-9755-DCD140943B94}" destId="{317C1D8F-6F33-492E-99DB-9898A1FE988F}" srcOrd="0" destOrd="2" presId="urn:microsoft.com/office/officeart/2005/8/layout/vList2"/>
    <dgm:cxn modelId="{7375CB96-0F61-4089-ADA2-E8856E818D82}" type="presOf" srcId="{2EEA6290-5848-455A-9649-A6DF2E4666F9}" destId="{317C1D8F-6F33-492E-99DB-9898A1FE988F}" srcOrd="0" destOrd="1" presId="urn:microsoft.com/office/officeart/2005/8/layout/vList2"/>
    <dgm:cxn modelId="{1406051E-C852-442C-AD96-29F04A2F5CED}" srcId="{35072498-7C68-4093-9460-D160CB1F3FA2}" destId="{5AB207CD-FE7C-4A44-AA71-35D5E3DAED27}" srcOrd="0" destOrd="0" parTransId="{ED2096CE-C8F8-4676-9CCE-6E71CA133D93}" sibTransId="{845E89FE-6F3C-4EF7-BE3E-15FF1C6E9182}"/>
    <dgm:cxn modelId="{01574DC7-5D23-4B93-B23C-71A7C025D0D8}" type="presOf" srcId="{FE4FCB4D-85A7-4DC0-85DF-86ECA12F83B3}" destId="{317C1D8F-6F33-492E-99DB-9898A1FE988F}" srcOrd="0" destOrd="4" presId="urn:microsoft.com/office/officeart/2005/8/layout/vList2"/>
    <dgm:cxn modelId="{EFE2455A-E527-4468-B328-44BDB8FFB4A5}" type="presOf" srcId="{35072498-7C68-4093-9460-D160CB1F3FA2}" destId="{86788096-8C5D-44C3-BB07-C59B99C1CFE2}" srcOrd="0" destOrd="0" presId="urn:microsoft.com/office/officeart/2005/8/layout/vList2"/>
    <dgm:cxn modelId="{17AD5E64-06BB-4B56-9EAC-6064E3D7FD36}" type="presParOf" srcId="{86788096-8C5D-44C3-BB07-C59B99C1CFE2}" destId="{5E4E07AC-2206-43D5-B19D-F7214911BCC5}" srcOrd="0" destOrd="0" presId="urn:microsoft.com/office/officeart/2005/8/layout/vList2"/>
    <dgm:cxn modelId="{A00B33E0-6B5E-46C7-9AD3-6524B7023D56}" type="presParOf" srcId="{86788096-8C5D-44C3-BB07-C59B99C1CFE2}" destId="{317C1D8F-6F33-492E-99DB-9898A1FE98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864C10-7370-4E30-9F3C-C28C519AB5EC}" type="doc">
      <dgm:prSet loTypeId="urn:microsoft.com/office/officeart/2005/8/layout/orgChart1" loCatId="hierarchy" qsTypeId="urn:microsoft.com/office/officeart/2005/8/quickstyle/simple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2D668DA-9829-41A9-9550-58D394B761E5}" type="pres">
      <dgm:prSet presAssocID="{E6864C10-7370-4E30-9F3C-C28C519AB5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3C750F2-F0E4-41D6-91B3-EECED638087B}" type="presOf" srcId="{E6864C10-7370-4E30-9F3C-C28C519AB5EC}" destId="{D2D668DA-9829-41A9-9550-58D394B761E5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72498-7C68-4093-9460-D160CB1F3FA2}" type="doc">
      <dgm:prSet loTypeId="urn:microsoft.com/office/officeart/2005/8/layout/vList2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6788096-8C5D-44C3-BB07-C59B99C1CFE2}" type="pres">
      <dgm:prSet presAssocID="{35072498-7C68-4093-9460-D160CB1F3F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5B4A502-863D-4E2D-B59C-C5D13A49CDF5}" type="presOf" srcId="{35072498-7C68-4093-9460-D160CB1F3FA2}" destId="{86788096-8C5D-44C3-BB07-C59B99C1CF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31FB14C-2CAC-4092-A93D-ED792C8FD612}" type="datetimeFigureOut">
              <a:rPr lang="ru-RU"/>
              <a:pPr>
                <a:defRPr/>
              </a:pPr>
              <a:t>19.02.18</a:t>
            </a:fld>
            <a:endParaRPr lang="ru-RU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253944F-36DF-4B29-90A6-FDEF333230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39348F-A3D2-4489-AE73-980DA883EF1A}" type="datetimeFigureOut">
              <a:rPr lang="ru-RU"/>
              <a:pPr>
                <a:defRPr/>
              </a:pPr>
              <a:t>19.02.18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88F090-1D80-42FB-A134-0FDEA5EBC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DAC9CC-696F-44EB-999B-23FA43454765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3BD2-3CBE-4DB2-A69E-8CE3556627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A813-1CE9-4488-B430-2C4FCDD6D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4941-ACB9-44A2-802F-CC5AADFD2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F7D3-1B67-48F5-BFD5-4CFBD680F3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FCDA-43A9-4060-BC11-FAD0F97B52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5E2C-BAFC-4630-BDBE-A8C3BBAB01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8DAD-354F-4847-8889-A3ED1AC956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DEB8-DAF0-4788-AECE-3C2D9BC2A3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2414-21FD-4E6C-B64E-583B95CD4F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235D-3D77-440F-9740-977AD9FF36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C68B-5D20-4549-8EAD-639985BE59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F7B6-8A4E-425E-836B-285CD827D9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B090127-8E3A-4459-9BEF-6330D0CC5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5" r:id="rId4"/>
    <p:sldLayoutId id="2147484299" r:id="rId5"/>
    <p:sldLayoutId id="2147484294" r:id="rId6"/>
    <p:sldLayoutId id="2147484293" r:id="rId7"/>
    <p:sldLayoutId id="2147484300" r:id="rId8"/>
    <p:sldLayoutId id="2147484292" r:id="rId9"/>
    <p:sldLayoutId id="2147484291" r:id="rId10"/>
    <p:sldLayoutId id="2147484290" r:id="rId11"/>
    <p:sldLayoutId id="214748430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47.ru/" TargetMode="External"/><Relationship Id="rId2" Type="http://schemas.openxmlformats.org/officeDocument/2006/relationships/hyperlink" Target="mailto:2730772@mail.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tskiy-otdyh-lenobl.ru/organizatsii-otdykha-i-ozdorovleniya-detey-rf/" TargetMode="External"/><Relationship Id="rId2" Type="http://schemas.openxmlformats.org/officeDocument/2006/relationships/hyperlink" Target="http://detskiy-otdyh-lenobl.ru/documents/reestry-i-pasport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9563" y="1556792"/>
            <a:ext cx="6191969" cy="3671863"/>
          </a:xfrm>
          <a:solidFill>
            <a:srgbClr val="F7FDA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000" dirty="0" smtClean="0">
                <a:solidFill>
                  <a:srgbClr val="786C71">
                    <a:lumMod val="50000"/>
                  </a:srgbClr>
                </a:solidFill>
                <a:effectLst/>
              </a:rPr>
              <a:t/>
            </a:r>
            <a:br>
              <a:rPr lang="ru-RU" altLang="ru-RU" sz="200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2000" dirty="0" smtClean="0">
                <a:solidFill>
                  <a:srgbClr val="786C71">
                    <a:lumMod val="50000"/>
                  </a:srgbClr>
                </a:solidFill>
                <a:effectLst/>
              </a:rPr>
              <a:t/>
            </a:r>
            <a:br>
              <a:rPr lang="ru-RU" altLang="ru-RU" sz="200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Алгоритм получения родителями частичной компенсации для работающих граждан стоимости путевок за счет средств областного бюджета ленинградской области в  </a:t>
            </a:r>
            <a:r>
              <a:rPr lang="ru-RU" altLang="ru-RU" sz="1800" dirty="0">
                <a:solidFill>
                  <a:srgbClr val="786C71">
                    <a:lumMod val="50000"/>
                  </a:srgbClr>
                </a:solidFill>
                <a:effectLst/>
              </a:rPr>
              <a:t>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</a:t>
            </a:r>
            <a: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детей, зарегистрированных или проживающих на территории ленинградской области, </a:t>
            </a:r>
            <a:b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</a:br>
            <a:r>
              <a:rPr lang="ru-RU" altLang="ru-RU" sz="1800" dirty="0" smtClean="0">
                <a:solidFill>
                  <a:srgbClr val="786C71">
                    <a:lumMod val="50000"/>
                  </a:srgbClr>
                </a:solidFill>
                <a:effectLst/>
              </a:rPr>
              <a:t>в  2018 году</a:t>
            </a:r>
            <a:endParaRPr lang="ru-RU" alt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6386" name="Group 10"/>
          <p:cNvGrpSpPr>
            <a:grpSpLocks/>
          </p:cNvGrpSpPr>
          <p:nvPr/>
        </p:nvGrpSpPr>
        <p:grpSpPr bwMode="auto">
          <a:xfrm>
            <a:off x="209550" y="0"/>
            <a:ext cx="8934450" cy="1320800"/>
            <a:chOff x="113" y="106"/>
            <a:chExt cx="5516" cy="552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091" y="362"/>
              <a:ext cx="4368" cy="296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Комитет общего и профессионального образования Ленинградской области</a:t>
              </a:r>
              <a:endPara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4359" y="106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alt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www.edu.lenobl.ru</a:t>
              </a:r>
              <a:endParaRPr lang="ru-RU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13" y="131"/>
              <a:ext cx="12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ru-RU" alt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567238"/>
            <a:ext cx="22320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4678363"/>
            <a:ext cx="26876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13" y="201613"/>
            <a:ext cx="22240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50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071688" y="101600"/>
            <a:ext cx="4973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третий 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8172450" y="655955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6273800" y="9525"/>
            <a:ext cx="287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obl.ru</a:t>
            </a:r>
            <a:endParaRPr lang="ru-RU" altLang="ru-RU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325" y="471488"/>
            <a:ext cx="8785225" cy="7905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u="sng" dirty="0">
                <a:solidFill>
                  <a:srgbClr val="FF0000"/>
                </a:solidFill>
              </a:rPr>
              <a:t>Подготовка  документов  начинается  </a:t>
            </a:r>
            <a:r>
              <a:rPr lang="ru-RU" sz="2000" b="1" i="1" u="sng" dirty="0">
                <a:solidFill>
                  <a:srgbClr val="FF0000"/>
                </a:solidFill>
              </a:rPr>
              <a:t>после  окончания  отдыха   </a:t>
            </a:r>
            <a:r>
              <a:rPr lang="ru-RU" sz="1600" b="1" i="1" dirty="0">
                <a:solidFill>
                  <a:srgbClr val="FF0000"/>
                </a:solidFill>
              </a:rPr>
              <a:t>ребенка. </a:t>
            </a:r>
          </a:p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Весь пакет документов  готовится  только на </a:t>
            </a:r>
            <a:r>
              <a:rPr lang="ru-RU" sz="1600" b="1" i="1" dirty="0">
                <a:solidFill>
                  <a:srgbClr val="FF0000"/>
                </a:solidFill>
              </a:rPr>
              <a:t>родителя, указанного  </a:t>
            </a:r>
            <a:r>
              <a:rPr lang="ru-RU" sz="1600" b="1" i="1" dirty="0">
                <a:solidFill>
                  <a:srgbClr val="FF0000"/>
                </a:solidFill>
              </a:rPr>
              <a:t>в договоре и в </a:t>
            </a:r>
            <a:r>
              <a:rPr lang="ru-RU" sz="1600" b="1" i="1" dirty="0">
                <a:solidFill>
                  <a:srgbClr val="FF0000"/>
                </a:solidFill>
              </a:rPr>
              <a:t>обратном (отрывном) талоне к </a:t>
            </a:r>
            <a:r>
              <a:rPr lang="ru-RU" sz="1600" b="1" i="1" dirty="0">
                <a:solidFill>
                  <a:srgbClr val="FF0000"/>
                </a:solidFill>
              </a:rPr>
              <a:t>путевке.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325" y="1436688"/>
            <a:ext cx="8785225" cy="512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3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1.Заявление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компенсации по форме согласно приложению к настоящему Положению (заполненное собственноручно родителем (законным представителем),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указанным  в обратном (отрывном) талоне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)</a:t>
            </a:r>
          </a:p>
          <a:p>
            <a:pPr algn="just">
              <a:lnSpc>
                <a:spcPts val="3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(отрывной) талон к путевке в оригинале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форме, утверждённой  Приказом Министерства  финансов Российской Федерации  от 10.12.1999 № 90н «Об утверждении бланков строгой отчетности»</a:t>
            </a:r>
          </a:p>
          <a:p>
            <a:pPr algn="just">
              <a:lnSpc>
                <a:spcPts val="2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Договор на приобретение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Платежный документ,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подтверждающий оплату путевки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(кассовый чек или квитанция к приходному ордеру). Копия принимается при предъявлении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 рождении ребенка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предъявлением оригинала) </a:t>
            </a:r>
          </a:p>
          <a:p>
            <a:pPr algn="just">
              <a:lnSpc>
                <a:spcPts val="3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Копия  2,3 стр. паспорта родителя (законного представителя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</a:t>
            </a:r>
          </a:p>
          <a:p>
            <a:pPr algn="just">
              <a:lnSpc>
                <a:spcPts val="3000"/>
              </a:lnSpc>
              <a:defRPr/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обратном (отрывном) талоне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(с предъявлением оригинала)</a:t>
            </a: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2"/>
          <p:cNvGrpSpPr>
            <a:grpSpLocks/>
          </p:cNvGrpSpPr>
          <p:nvPr/>
        </p:nvGrpSpPr>
        <p:grpSpPr bwMode="auto">
          <a:xfrm>
            <a:off x="1187450" y="130175"/>
            <a:ext cx="6899275" cy="3298825"/>
            <a:chOff x="1356" y="-788"/>
            <a:chExt cx="4201" cy="1319"/>
          </a:xfrm>
        </p:grpSpPr>
        <p:sp>
          <p:nvSpPr>
            <p:cNvPr id="27652" name="Text Box 6"/>
            <p:cNvSpPr txBox="1">
              <a:spLocks noChangeArrowheads="1"/>
            </p:cNvSpPr>
            <p:nvPr/>
          </p:nvSpPr>
          <p:spPr bwMode="auto">
            <a:xfrm>
              <a:off x="1356" y="337"/>
              <a:ext cx="37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7653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73" y="-788"/>
              <a:ext cx="23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третий  (продолжение):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9388" y="561975"/>
            <a:ext cx="8821737" cy="629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проживание ребенка на территории Ленинградской области (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отдыха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Ф-9 оригинал, или Ф-3 копия с предъявлением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оригинала, выписка из домовой книги,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для детей в возрасте от 14 лет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работы родителя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 представителя),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 в обратном (отрывном) талоне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факт трудоустройства на период отдыха ребенка,  оригинал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Реквизиты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перечисления средств.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 о реквизитах банковского счета или копия сберегательной книжки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указанного 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обратном (отрывном) талоне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путевке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 случае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законный представитель является опекуном или приемным родителем, дополнительно представляется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акта органа опеки и попечительства о назначении опекуна или попечителя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договора о приемной семье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Копия одного из документов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браке, свидетельство о расторжении брака, архивная справка о заключении брака: форма 28,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иная справка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подтверждающая изменение фамилии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если фамилия родителя, указанная в свидетельстве о рождении ребенка,  либо самого ребенка, впоследствии изменилась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 случае если родитель (законный представитель) является индивидуальным предпринимателем, дополнительно представляется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Единого государственного реестра индивидуальных предпринимателей (ЕГРИП) за текущий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6350" y="0"/>
            <a:ext cx="15033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172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9"/>
          <p:cNvSpPr>
            <a:spLocks noChangeArrowheads="1"/>
          </p:cNvSpPr>
          <p:nvPr/>
        </p:nvSpPr>
        <p:spPr bwMode="auto">
          <a:xfrm>
            <a:off x="2286000" y="1889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Прямоугольник 10"/>
          <p:cNvSpPr>
            <a:spLocks noChangeArrowheads="1"/>
          </p:cNvSpPr>
          <p:nvPr/>
        </p:nvSpPr>
        <p:spPr bwMode="auto">
          <a:xfrm>
            <a:off x="7789863" y="0"/>
            <a:ext cx="1325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www.edu.lenobl.ru</a:t>
            </a:r>
            <a:endParaRPr lang="ru-RU" altLang="ru-RU" sz="11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-396875" y="1096963"/>
            <a:ext cx="3852863" cy="5400675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191028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СПб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реки Фонтанки, д.14 кабинет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(812)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44 73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2730772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@mail.ru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горячей линии по вопросам отдыха и оздоровления детей</a:t>
            </a:r>
          </a:p>
          <a:p>
            <a:pPr algn="ctr">
              <a:defRPr/>
            </a:pP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8 800 500 70 90</a:t>
            </a: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681288" y="1096963"/>
            <a:ext cx="3851275" cy="5400675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ПРИЕМА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              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18.00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09.00 до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17.00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12.30 -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13.18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выходной:  суббота и воскресенье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724525" y="1128713"/>
            <a:ext cx="3851275" cy="5399087"/>
          </a:xfrm>
          <a:prstGeom prst="verticalScroll">
            <a:avLst/>
          </a:prstGeom>
          <a:solidFill>
            <a:srgbClr val="F7FD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(МФЦ)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справочных телефонах и режимах работы филиалов МФЦ содержится на сайте МФЦ Ленинградской области: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www.mfc47.ru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МФЦ 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8 800 500 00 47 </a:t>
            </a:r>
          </a:p>
          <a:p>
            <a:pPr algn="ctr">
              <a:defRPr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по России бесплатный</a:t>
            </a:r>
          </a:p>
          <a:p>
            <a:pPr algn="ctr"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2"/>
          <p:cNvGrpSpPr>
            <a:grpSpLocks/>
          </p:cNvGrpSpPr>
          <p:nvPr/>
        </p:nvGrpSpPr>
        <p:grpSpPr bwMode="auto">
          <a:xfrm>
            <a:off x="322263" y="4763"/>
            <a:ext cx="8455025" cy="5808662"/>
            <a:chOff x="249" y="164"/>
            <a:chExt cx="5326" cy="3659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9703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9704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altLang="ru-RU" sz="2000" b="1" i="1">
                <a:solidFill>
                  <a:srgbClr val="9900FF"/>
                </a:solidFill>
              </a:endParaRPr>
            </a:p>
          </p:txBody>
        </p:sp>
        <p:sp>
          <p:nvSpPr>
            <p:cNvPr id="29705" name="Text Box 12"/>
            <p:cNvSpPr txBox="1">
              <a:spLocks noChangeArrowheads="1"/>
            </p:cNvSpPr>
            <p:nvPr/>
          </p:nvSpPr>
          <p:spPr bwMode="auto">
            <a:xfrm>
              <a:off x="313" y="3455"/>
              <a:ext cx="526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600"/>
            </a:p>
            <a:p>
              <a:endParaRPr lang="ru-RU" altLang="ru-RU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1755775" y="425450"/>
            <a:ext cx="568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24"/>
          <p:cNvSpPr txBox="1">
            <a:spLocks noChangeArrowheads="1"/>
          </p:cNvSpPr>
          <p:nvPr/>
        </p:nvSpPr>
        <p:spPr bwMode="auto">
          <a:xfrm>
            <a:off x="7040563" y="76200"/>
            <a:ext cx="2016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www.edu.lenobl.ru</a:t>
            </a:r>
            <a:endParaRPr lang="ru-RU" altLang="ru-RU" sz="1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6660232" y="2924944"/>
          <a:ext cx="92325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-облако 7"/>
          <p:cNvSpPr/>
          <p:nvPr/>
        </p:nvSpPr>
        <p:spPr>
          <a:xfrm>
            <a:off x="322263" y="1412875"/>
            <a:ext cx="8280400" cy="5111750"/>
          </a:xfrm>
          <a:prstGeom prst="cloudCallout">
            <a:avLst>
              <a:gd name="adj1" fmla="val 53784"/>
              <a:gd name="adj2" fmla="val 52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defTabSz="933450">
              <a:lnSpc>
                <a:spcPct val="150000"/>
              </a:lnSpc>
              <a:spcAft>
                <a:spcPct val="20000"/>
              </a:spcAft>
            </a:pPr>
            <a:r>
              <a:rPr lang="ru-RU" alt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</a:p>
          <a:p>
            <a:pPr marL="228600" algn="ctr" defTabSz="933450">
              <a:spcAft>
                <a:spcPct val="20000"/>
              </a:spcAft>
            </a:pPr>
            <a:r>
              <a:rPr lang="ru-RU" altLang="ru-RU" sz="2000" b="1" i="1">
                <a:solidFill>
                  <a:srgbClr val="536142"/>
                </a:solidFill>
                <a:latin typeface="Times New Roman" pitchFamily="18" charset="0"/>
                <a:cs typeface="Times New Roman" pitchFamily="18" charset="0"/>
              </a:rPr>
              <a:t>Прием документов на выплату                   компенсации стоимости путевок, приобретенных в    2018 году,  осуществляется</a:t>
            </a:r>
            <a:r>
              <a:rPr lang="ru-RU" altLang="ru-RU" b="1" i="1">
                <a:solidFill>
                  <a:srgbClr val="53614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800" b="1" i="1">
                <a:solidFill>
                  <a:srgbClr val="536142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endParaRPr lang="ru-RU" sz="28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ctr" defTabSz="933450">
              <a:spcAft>
                <a:spcPct val="20000"/>
              </a:spcAft>
            </a:pPr>
            <a:r>
              <a:rPr lang="ru-RU" altLang="ru-RU" sz="36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15 декабря 2018 года</a:t>
            </a:r>
            <a:endParaRPr lang="ru-RU" sz="36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2"/>
          <p:cNvGrpSpPr>
            <a:grpSpLocks/>
          </p:cNvGrpSpPr>
          <p:nvPr/>
        </p:nvGrpSpPr>
        <p:grpSpPr bwMode="auto">
          <a:xfrm>
            <a:off x="249238" y="217488"/>
            <a:ext cx="8497887" cy="5121275"/>
            <a:chOff x="204" y="164"/>
            <a:chExt cx="5353" cy="3226"/>
          </a:xfrm>
        </p:grpSpPr>
        <p:sp>
          <p:nvSpPr>
            <p:cNvPr id="17413" name="Text Box 6"/>
            <p:cNvSpPr txBox="1">
              <a:spLocks noChangeArrowheads="1"/>
            </p:cNvSpPr>
            <p:nvPr/>
          </p:nvSpPr>
          <p:spPr bwMode="auto">
            <a:xfrm>
              <a:off x="1272" y="332"/>
              <a:ext cx="37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414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7415" name="Text Box 12"/>
            <p:cNvSpPr txBox="1">
              <a:spLocks noChangeArrowheads="1"/>
            </p:cNvSpPr>
            <p:nvPr/>
          </p:nvSpPr>
          <p:spPr bwMode="auto">
            <a:xfrm>
              <a:off x="249" y="2205"/>
              <a:ext cx="52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altLang="ru-RU" sz="2000" b="1" i="1">
                <a:solidFill>
                  <a:srgbClr val="9900FF"/>
                </a:solidFill>
              </a:endParaRPr>
            </a:p>
          </p:txBody>
        </p:sp>
        <p:sp>
          <p:nvSpPr>
            <p:cNvPr id="17416" name="Text Box 12"/>
            <p:cNvSpPr txBox="1">
              <a:spLocks noChangeArrowheads="1"/>
            </p:cNvSpPr>
            <p:nvPr/>
          </p:nvSpPr>
          <p:spPr bwMode="auto">
            <a:xfrm>
              <a:off x="204" y="3022"/>
              <a:ext cx="526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600"/>
            </a:p>
            <a:p>
              <a:endParaRPr lang="ru-RU" altLang="ru-RU" sz="1600">
                <a:solidFill>
                  <a:schemeClr val="accent2"/>
                </a:solidFill>
              </a:endParaRPr>
            </a:p>
          </p:txBody>
        </p:sp>
      </p:grp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195513" y="504825"/>
            <a:ext cx="5967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475656" y="1268760"/>
          <a:ext cx="639762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138" y="403225"/>
            <a:ext cx="6265862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7127875" y="7938"/>
            <a:ext cx="201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361950" y="147638"/>
            <a:ext cx="8674100" cy="6491287"/>
          </a:xfrm>
          <a:prstGeom prst="wave">
            <a:avLst>
              <a:gd name="adj1" fmla="val 5393"/>
              <a:gd name="adj2" fmla="val -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 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оздоровительная организация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включена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организаций отдыха и оздоровления детей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 в котором находится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Реестр ЛО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Реестр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субъектов РФ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defRPr/>
            </a:pP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332656"/>
            <a:ext cx="8928992" cy="640871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ts val="2500"/>
              </a:lnSpc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Право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частичную компенсацию стоимости путевок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на территории Российской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родители (законные представители)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зарегистрированных на территории Ленинградской области (в том числе детей, находящихся под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опекой (попечительством),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ts val="2500"/>
              </a:lnSpc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6 до 17 лет (включительно)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сезонного действия и круглогодичного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пребывания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21 дня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lnSpc>
                <a:spcPts val="2500"/>
              </a:lnSpc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лагерях круглогодичного действия  и детских санаториях со сроком  пребывания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февраля по май и с сентября по декабрь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>
              <a:lnSpc>
                <a:spcPts val="2500"/>
              </a:lnSpc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lnSpc>
                <a:spcPts val="2500"/>
              </a:lnSpc>
              <a:defRPr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не ограничены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приобретенных путевок.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4775" y="0"/>
            <a:ext cx="141922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288276"/>
            <a:ext cx="8928992" cy="6453092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Расчетная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путевки в организации отдыха детей и их оздоровления сезонного действия и круглогодичного действия с круглосуточным пребыванием детей равна 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1 040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сутки;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840,00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21 день.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Частичная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стоимости путевки в организации отдыха детей и их оздоровления сезонного действия и круглогодичного действия за счет средств областного бюджета для работающих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от   расчетной  стоимости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со сроком пребывания до 21 дня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день х 1 040 руб. в сутки = 21 840 х 70% =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15 288 (сумма компенсации)</a:t>
            </a:r>
          </a:p>
          <a:p>
            <a:pPr>
              <a:lnSpc>
                <a:spcPts val="1400"/>
              </a:lnSpc>
              <a:defRPr/>
            </a:pPr>
            <a:endParaRPr lang="ru-RU" sz="16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Приемным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опекунам, попечителям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компенсация стоимости путевки в размере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от расчетной стоимости путевки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1 040 х 21 день =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21 840 (сумма компенсации)</a:t>
            </a:r>
          </a:p>
          <a:p>
            <a:pPr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лагерях круглогодичного действия  и детских санаториях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сроком пребывания 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дня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февраля по май и с сентября по декабрь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текущего 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путевки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расчетной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</a:p>
          <a:p>
            <a:pPr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1 040 руб. в день х 24 дня = 24 960 х 70% =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17 472 (сумма компенсации)</a:t>
            </a:r>
          </a:p>
          <a:p>
            <a:pPr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организована в течение всего календарного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4775" y="11113"/>
            <a:ext cx="141922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трелка вниз 64"/>
          <p:cNvSpPr/>
          <p:nvPr/>
        </p:nvSpPr>
        <p:spPr>
          <a:xfrm>
            <a:off x="4949825" y="1096963"/>
            <a:ext cx="5400675" cy="189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-1103313" y="1096963"/>
            <a:ext cx="5400676" cy="191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2531" name="Group 26"/>
          <p:cNvGrpSpPr>
            <a:grpSpLocks/>
          </p:cNvGrpSpPr>
          <p:nvPr/>
        </p:nvGrpSpPr>
        <p:grpSpPr bwMode="auto">
          <a:xfrm>
            <a:off x="725488" y="260350"/>
            <a:ext cx="8096250" cy="5030788"/>
            <a:chOff x="457" y="164"/>
            <a:chExt cx="5100" cy="2987"/>
          </a:xfrm>
        </p:grpSpPr>
        <p:sp>
          <p:nvSpPr>
            <p:cNvPr id="22550" name="Text Box 6"/>
            <p:cNvSpPr txBox="1">
              <a:spLocks noChangeArrowheads="1"/>
            </p:cNvSpPr>
            <p:nvPr/>
          </p:nvSpPr>
          <p:spPr bwMode="auto">
            <a:xfrm>
              <a:off x="1181" y="286"/>
              <a:ext cx="378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1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Text Box 39"/>
            <p:cNvSpPr txBox="1">
              <a:spLocks noChangeArrowheads="1"/>
            </p:cNvSpPr>
            <p:nvPr/>
          </p:nvSpPr>
          <p:spPr bwMode="auto">
            <a:xfrm>
              <a:off x="1524" y="830"/>
              <a:ext cx="359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553" name="Group 24"/>
            <p:cNvGrpSpPr>
              <a:grpSpLocks/>
            </p:cNvGrpSpPr>
            <p:nvPr/>
          </p:nvGrpSpPr>
          <p:grpSpPr bwMode="auto">
            <a:xfrm>
              <a:off x="457" y="1580"/>
              <a:ext cx="5053" cy="1571"/>
              <a:chOff x="457" y="1534"/>
              <a:chExt cx="5053" cy="1571"/>
            </a:xfrm>
          </p:grpSpPr>
          <p:sp>
            <p:nvSpPr>
              <p:cNvPr id="22554" name="Rectangle 28"/>
              <p:cNvSpPr>
                <a:spLocks noChangeArrowheads="1"/>
              </p:cNvSpPr>
              <p:nvPr/>
            </p:nvSpPr>
            <p:spPr bwMode="auto">
              <a:xfrm>
                <a:off x="457" y="1830"/>
                <a:ext cx="1098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5" name="Text Box 18"/>
              <p:cNvSpPr txBox="1">
                <a:spLocks noChangeArrowheads="1"/>
              </p:cNvSpPr>
              <p:nvPr/>
            </p:nvSpPr>
            <p:spPr bwMode="auto">
              <a:xfrm>
                <a:off x="1604" y="186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6" name="Rectangle 29"/>
              <p:cNvSpPr>
                <a:spLocks noChangeArrowheads="1"/>
              </p:cNvSpPr>
              <p:nvPr/>
            </p:nvSpPr>
            <p:spPr bwMode="auto">
              <a:xfrm>
                <a:off x="2262" y="1703"/>
                <a:ext cx="113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7" name="Text Box 18"/>
              <p:cNvSpPr txBox="1">
                <a:spLocks noChangeArrowheads="1"/>
              </p:cNvSpPr>
              <p:nvPr/>
            </p:nvSpPr>
            <p:spPr bwMode="auto">
              <a:xfrm>
                <a:off x="3248" y="186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8" name="Rectangle 43"/>
              <p:cNvSpPr>
                <a:spLocks noChangeArrowheads="1"/>
              </p:cNvSpPr>
              <p:nvPr/>
            </p:nvSpPr>
            <p:spPr bwMode="auto">
              <a:xfrm>
                <a:off x="4082" y="1534"/>
                <a:ext cx="131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9" name="Text Box 18"/>
              <p:cNvSpPr txBox="1">
                <a:spLocks noChangeArrowheads="1"/>
              </p:cNvSpPr>
              <p:nvPr/>
            </p:nvSpPr>
            <p:spPr bwMode="auto">
              <a:xfrm>
                <a:off x="4620" y="1918"/>
                <a:ext cx="26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60" name="Rectangle 43"/>
              <p:cNvSpPr>
                <a:spLocks noChangeArrowheads="1"/>
              </p:cNvSpPr>
              <p:nvPr/>
            </p:nvSpPr>
            <p:spPr bwMode="auto">
              <a:xfrm>
                <a:off x="4195" y="2886"/>
                <a:ext cx="1315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44663" y="212725"/>
            <a:ext cx="6046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в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7938"/>
            <a:ext cx="201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60" y="3014062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Franklin Gothic Medium" pitchFamily="34" charset="0"/>
              <a:buAutoNum type="arabicPeriod"/>
              <a:tabLst>
                <a:tab pos="228600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Выбор организации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отдыха детей и их оздоровления </a:t>
            </a:r>
            <a:endParaRPr lang="ru-RU" sz="12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tabLst>
                <a:tab pos="228600" algn="l"/>
              </a:tabLst>
            </a:pP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(Необходимо проверить состоит ли выбранное учреждение в РЕЕСТРАХ субъектов РФ) </a:t>
            </a:r>
          </a:p>
          <a:p>
            <a:pPr marL="342900" indent="-342900" algn="just">
              <a:tabLst>
                <a:tab pos="228600" algn="l"/>
              </a:tabLst>
            </a:pPr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tabLst>
                <a:tab pos="228600" algn="l"/>
              </a:tabLst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Заключение договора между организацией отдыха детей и их оздоровления и родителем (законным представителем)</a:t>
            </a:r>
          </a:p>
          <a:p>
            <a:pPr marL="342900" indent="-342900" algn="just">
              <a:tabLst>
                <a:tab pos="228600" algn="l"/>
              </a:tabLst>
            </a:pPr>
            <a:endParaRPr lang="ru-RU" sz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tabLst>
                <a:tab pos="228600" algn="l"/>
              </a:tabLst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3.Оплата полной стоимости путевки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9038" y="3014733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</a:t>
            </a:r>
          </a:p>
          <a:p>
            <a:pPr algn="ctr">
              <a:defRPr/>
            </a:pPr>
            <a:r>
              <a:rPr lang="ru-RU" sz="1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отъездом из лагеря</a:t>
            </a:r>
            <a:endParaRPr lang="ru-RU" sz="1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 </a:t>
            </a:r>
            <a:r>
              <a:rPr lang="ru-RU" sz="12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endParaRPr lang="ru-RU" sz="12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ОТРЫВНОЙ ТАЛОН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путевке в оригинале по форме, утверждённой  Приказом Министерства  финансов Российской Федерации  от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10.12.1999     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90н «Об утверждении бланков строгой отчетности»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80136" y="3014733"/>
            <a:ext cx="2664000" cy="374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подача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можно подать  в Комитете, в филиалах, отделах, удаленных рабочих местах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605588" y="3011488"/>
            <a:ext cx="2195512" cy="4333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567113" y="3014663"/>
            <a:ext cx="2133600" cy="431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69888" y="3006725"/>
            <a:ext cx="2151062" cy="4333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1933575" y="1555750"/>
            <a:ext cx="5400675" cy="1439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6700" y="1283143"/>
            <a:ext cx="5695102" cy="566652"/>
          </a:xfrm>
          <a:prstGeom prst="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компенсации</a:t>
            </a:r>
          </a:p>
        </p:txBody>
      </p:sp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9375" y="2219316"/>
            <a:ext cx="4188626" cy="1886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100"/>
              </a:lnSpc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отдыха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оздоровления,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санаторно-курортные  и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санатории для детей,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РАСПОЛОЖЕННЫЕ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РФ </a:t>
            </a:r>
            <a:r>
              <a:rPr lang="ru-RU" alt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включенные </a:t>
            </a: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РЕЕСТРЫ организаций отдыха и оздоровления детей</a:t>
            </a:r>
          </a:p>
          <a:p>
            <a:pPr>
              <a:lnSpc>
                <a:spcPts val="2100"/>
              </a:lnSpc>
              <a:defRPr/>
            </a:pPr>
            <a:r>
              <a:rPr lang="ru-RU" altLang="ru-RU" sz="17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субъектов РФ</a:t>
            </a:r>
            <a:endParaRPr lang="ru-RU" sz="17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556" name="Group 21"/>
          <p:cNvGrpSpPr>
            <a:grpSpLocks/>
          </p:cNvGrpSpPr>
          <p:nvPr/>
        </p:nvGrpSpPr>
        <p:grpSpPr bwMode="auto">
          <a:xfrm>
            <a:off x="111125" y="414338"/>
            <a:ext cx="8956675" cy="6338887"/>
            <a:chOff x="385" y="164"/>
            <a:chExt cx="5172" cy="3776"/>
          </a:xfrm>
        </p:grpSpPr>
        <p:sp>
          <p:nvSpPr>
            <p:cNvPr id="23567" name="Text Box 6"/>
            <p:cNvSpPr txBox="1">
              <a:spLocks noChangeArrowheads="1"/>
            </p:cNvSpPr>
            <p:nvPr/>
          </p:nvSpPr>
          <p:spPr bwMode="auto">
            <a:xfrm>
              <a:off x="1313" y="332"/>
              <a:ext cx="378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 sz="1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8" name="Text Box 24"/>
            <p:cNvSpPr txBox="1">
              <a:spLocks noChangeArrowheads="1"/>
            </p:cNvSpPr>
            <p:nvPr/>
          </p:nvSpPr>
          <p:spPr bwMode="auto">
            <a:xfrm>
              <a:off x="4377" y="164"/>
              <a:ext cx="1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ru-RU" altLang="ru-RU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Text Box 22"/>
            <p:cNvSpPr txBox="1">
              <a:spLocks noChangeArrowheads="1"/>
            </p:cNvSpPr>
            <p:nvPr/>
          </p:nvSpPr>
          <p:spPr bwMode="auto">
            <a:xfrm>
              <a:off x="1932" y="560"/>
              <a:ext cx="221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Шаг первый – Выбор лагеря</a:t>
              </a:r>
              <a:r>
                <a:rPr lang="ru-RU" altLang="ru-RU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pSp>
          <p:nvGrpSpPr>
            <p:cNvPr id="23570" name="Group 20"/>
            <p:cNvGrpSpPr>
              <a:grpSpLocks/>
            </p:cNvGrpSpPr>
            <p:nvPr/>
          </p:nvGrpSpPr>
          <p:grpSpPr bwMode="auto">
            <a:xfrm>
              <a:off x="385" y="1888"/>
              <a:ext cx="4672" cy="2052"/>
              <a:chOff x="385" y="1888"/>
              <a:chExt cx="4672" cy="2052"/>
            </a:xfrm>
          </p:grpSpPr>
          <p:sp>
            <p:nvSpPr>
              <p:cNvPr id="23571" name="Text Box 28"/>
              <p:cNvSpPr txBox="1">
                <a:spLocks noChangeArrowheads="1"/>
              </p:cNvSpPr>
              <p:nvPr/>
            </p:nvSpPr>
            <p:spPr bwMode="auto">
              <a:xfrm>
                <a:off x="612" y="1933"/>
                <a:ext cx="163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Clr>
                    <a:schemeClr val="folHlink"/>
                  </a:buClr>
                </a:pPr>
                <a:endParaRPr lang="ru-RU" altLang="ru-RU" sz="1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2" name="Text Box 25"/>
              <p:cNvSpPr txBox="1">
                <a:spLocks noChangeArrowheads="1"/>
              </p:cNvSpPr>
              <p:nvPr/>
            </p:nvSpPr>
            <p:spPr bwMode="auto">
              <a:xfrm>
                <a:off x="2971" y="1888"/>
                <a:ext cx="1927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sz="1200" b="1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3" name="Rectangle 20"/>
              <p:cNvSpPr>
                <a:spLocks noChangeArrowheads="1"/>
              </p:cNvSpPr>
              <p:nvPr/>
            </p:nvSpPr>
            <p:spPr bwMode="auto">
              <a:xfrm>
                <a:off x="431" y="2841"/>
                <a:ext cx="11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4" name="Rectangle 22"/>
              <p:cNvSpPr>
                <a:spLocks noChangeArrowheads="1"/>
              </p:cNvSpPr>
              <p:nvPr/>
            </p:nvSpPr>
            <p:spPr bwMode="auto">
              <a:xfrm>
                <a:off x="431" y="3294"/>
                <a:ext cx="11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alt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75" name="Text Box 31"/>
              <p:cNvSpPr txBox="1">
                <a:spLocks noChangeArrowheads="1"/>
              </p:cNvSpPr>
              <p:nvPr/>
            </p:nvSpPr>
            <p:spPr bwMode="auto">
              <a:xfrm>
                <a:off x="385" y="3748"/>
                <a:ext cx="4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 altLang="ru-RU" sz="1400" b="1" i="1">
                  <a:solidFill>
                    <a:srgbClr val="99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685925" y="195263"/>
            <a:ext cx="5810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127875" y="0"/>
            <a:ext cx="2016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319213" y="1712913"/>
            <a:ext cx="7058025" cy="506412"/>
          </a:xfrm>
          <a:prstGeom prst="wedgeRectCallout">
            <a:avLst>
              <a:gd name="adj1" fmla="val -20216"/>
              <a:gd name="adj2" fmla="val 88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оздоровительного учреждения 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1871" y="3933056"/>
            <a:ext cx="4454557" cy="135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 договора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родителем (законным представителем), на которого будет оформляться компенсация) и организацией отдыха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их оздоровления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путевки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1390" y="5290878"/>
            <a:ext cx="4323528" cy="141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родителем 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полной  стоимости 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путевки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Получите на руки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оговор и платежные документы (квитанция, чек и т.п.)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47322" y="6858000"/>
          <a:ext cx="52019" cy="389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310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7" descr="C:\Users\so_zakalyuzhnaya\Desktop\картинки\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4899025"/>
            <a:ext cx="16970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Мамуля\Pictures\лет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338" y="1277938"/>
            <a:ext cx="31035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so_zakalyuzhnaya\Desktop\картинки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50" y="3200400"/>
            <a:ext cx="2225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0" descr="C:\Users\so_zakalyuzhnaya\Desktop\картинки\Р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2988" y="28575"/>
            <a:ext cx="12795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6" descr="C:\Users\so_zakalyuzhnaya\Desktop\картинки\м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1733550"/>
            <a:ext cx="18351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C:\Users\so_zakalyuzhnaya\Desktop\картинки\о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2475" y="1662113"/>
            <a:ext cx="19446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3" descr="C:\Users\so_zakalyuzhnaya\Desktop\картинки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3263" y="4243388"/>
            <a:ext cx="20478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255" y="6014013"/>
            <a:ext cx="8120178" cy="769286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- отдых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5" name="Picture 3" descr="C:\Users\so_zakalyuzhnaya\Desktop\картинки\в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0350" y="0"/>
            <a:ext cx="261461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C:\Users\so_zakalyuzhnaya\Desktop\картинки\м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22663" y="0"/>
            <a:ext cx="18383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9" descr="C:\Users\so_zakalyuzhnaya\Desktop\картинки\Р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72325" y="2909888"/>
            <a:ext cx="1990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3" descr="E:\КИНОФЕСТИВАЛЬ ФОТО\_DSC722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8" y="30163"/>
            <a:ext cx="22431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7" descr="http://www.gukit.ru/sites/default/files/styles/news/public/foto_gallery/2016/news-06-28/dczwlfslu5c.jpg?itok=Zh1qB_r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400" y="3619500"/>
            <a:ext cx="308133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74613" y="1733550"/>
            <a:ext cx="2898776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57788" y="2584450"/>
            <a:ext cx="2084387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" descr="C:\Users\Мамуля\Pictures\Новая папка\спас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7888" y="4467225"/>
            <a:ext cx="25542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6" descr="C:\Users\Мамуля\Pictures\Новая папка (2)\c_h7TzwWO1Y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80288" y="115888"/>
            <a:ext cx="173513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5264</TotalTime>
  <Words>962</Words>
  <Application>Microsoft Office PowerPoint</Application>
  <PresentationFormat>Экран (4:3)</PresentationFormat>
  <Paragraphs>140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Tahoma</vt:lpstr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получения родителями (законными представителями) меры социальной поддержки в сфере организации отдыха и оздоровления    в виде оплаты части стоимости путевки в организации детского отдыха за счет средств бюджета Санкт-Петербурга в период осенних школьных каникул 2013 года.</dc:title>
  <dc:creator>Admin</dc:creator>
  <cp:lastModifiedBy>SamLab.ws</cp:lastModifiedBy>
  <cp:revision>272</cp:revision>
  <cp:lastPrinted>2014-02-06T07:29:53Z</cp:lastPrinted>
  <dcterms:created xsi:type="dcterms:W3CDTF">2013-09-09T06:33:08Z</dcterms:created>
  <dcterms:modified xsi:type="dcterms:W3CDTF">2018-02-19T13:23:55Z</dcterms:modified>
</cp:coreProperties>
</file>