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srgbClr val="FF0000"/>
    </p:penClr>
  </p:showPr>
  <p:clrMru>
    <a:srgbClr val="F7FDA9"/>
    <a:srgbClr val="FF0000"/>
    <a:srgbClr val="9900FF"/>
    <a:srgbClr val="FFFF00"/>
    <a:srgbClr val="2E791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 varScale="1">
        <p:scale>
          <a:sx n="88" d="100"/>
          <a:sy n="88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2019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2019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2AD083-B150-4C15-98E0-F27EF8ADF544}" type="datetimeFigureOut">
              <a:rPr lang="ru-RU"/>
              <a:pPr>
                <a:defRPr/>
              </a:pPr>
              <a:t>08.02.19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EC3650C-E900-48B0-A73E-5A33E24C6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4F8550-BD9B-4B9E-8AD1-1AA60A06D255}" type="datetimeFigureOut">
              <a:rPr lang="ru-RU"/>
              <a:pPr>
                <a:defRPr/>
              </a:pPr>
              <a:t>08.02.19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CFCFDA-09E6-4047-8462-A247E9A4B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B3717-4094-41EA-AEF5-6DAF5FA9B2D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C2135-59D6-4985-8DC0-DA2551E44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3179-EF62-430A-B832-D7A9B11197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030A-3897-4932-A34B-52D7367DCE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340E-34AB-42A8-8BF0-4DB07120B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C5AE-8EE4-4B79-B3E1-06387B2C1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9AAF-25CA-4EEE-95BD-406D75292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594A-7A5B-4FBE-BDE4-614001C1D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97CE-D991-46B4-8F8A-1DD982580B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755F-C008-4B18-B2D9-5EE4F7E52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0364-80C5-43C0-962A-DAD7C9390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703A-D305-4482-8097-16A3E66E1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1F85-1EA5-4F9A-B36D-36144DD91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BC27D9-D37A-4DAD-8F58-D87F8ED0C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5" r:id="rId4"/>
    <p:sldLayoutId id="2147484299" r:id="rId5"/>
    <p:sldLayoutId id="2147484294" r:id="rId6"/>
    <p:sldLayoutId id="2147484293" r:id="rId7"/>
    <p:sldLayoutId id="2147484300" r:id="rId8"/>
    <p:sldLayoutId id="2147484292" r:id="rId9"/>
    <p:sldLayoutId id="2147484291" r:id="rId10"/>
    <p:sldLayoutId id="2147484290" r:id="rId11"/>
    <p:sldLayoutId id="214748430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296882"/>
            <a:ext cx="6191969" cy="3931774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ПОЛНОЙ (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ЧАСТИЧНОЙ) Компенсации СТОИМОСТИ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РАБОТАЮЩИМ ГРАЖДАНАМ В ОРГАНИЗАЦИИ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ИХ ОЗДОРОВЛЕНИЯ СЕЗОННОГО ДЕЙСТВИЯ 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КРУГЛОГОДИЧНОГО ДЕЙСТВИЯ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САНАТОРНО-ОЗДОРОВИТЕЛЬНЫЕ ЛАГЕРЯ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КРУГЛОГОДИЧНОГО ДЕЙСТВИЯ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САНАТОРИИ ДЛЯ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 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209550" y="0"/>
            <a:ext cx="8934450" cy="1141413"/>
            <a:chOff x="113" y="106"/>
            <a:chExt cx="5516" cy="477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89" y="287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275" y="5046663"/>
            <a:ext cx="22320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4964113"/>
            <a:ext cx="26876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9550" y="-168275"/>
            <a:ext cx="22225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688" y="101600"/>
            <a:ext cx="497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450" y="65595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800" y="9525"/>
            <a:ext cx="287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325" y="471488"/>
            <a:ext cx="8785225" cy="790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u="sng" dirty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>
                <a:solidFill>
                  <a:srgbClr val="FF0000"/>
                </a:solidFill>
              </a:rPr>
              <a:t>ребенка.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325" y="1436688"/>
            <a:ext cx="8785225" cy="624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Положению (заполненное собственноручно родителем (законным представителем),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 с организацией отдыха детей и их оздоровления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путевки,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 заявителем.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2"/>
          <p:cNvGrpSpPr>
            <a:grpSpLocks/>
          </p:cNvGrpSpPr>
          <p:nvPr/>
        </p:nvGrpSpPr>
        <p:grpSpPr bwMode="auto">
          <a:xfrm>
            <a:off x="1187450" y="130175"/>
            <a:ext cx="6899275" cy="3298825"/>
            <a:chOff x="1356" y="-788"/>
            <a:chExt cx="4201" cy="1319"/>
          </a:xfrm>
        </p:grpSpPr>
        <p:sp>
          <p:nvSpPr>
            <p:cNvPr id="27652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5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388" y="561975"/>
            <a:ext cx="8821737" cy="776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21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или выписка из домовой книги, или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(законного представителя)  указанного 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350" y="0"/>
            <a:ext cx="15033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9"/>
          <p:cNvSpPr>
            <a:spLocks noChangeArrowheads="1"/>
          </p:cNvSpPr>
          <p:nvPr/>
        </p:nvSpPr>
        <p:spPr bwMode="auto">
          <a:xfrm>
            <a:off x="2286000" y="188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Прямоугольник 10"/>
          <p:cNvSpPr>
            <a:spLocks noChangeArrowheads="1"/>
          </p:cNvSpPr>
          <p:nvPr/>
        </p:nvSpPr>
        <p:spPr bwMode="auto">
          <a:xfrm>
            <a:off x="7789863" y="0"/>
            <a:ext cx="1325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www.edu.lenobl.ru</a:t>
            </a:r>
            <a:endParaRPr lang="ru-RU" alt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252413" y="1112838"/>
            <a:ext cx="3851276" cy="6348412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лощадь Растрелли д.2 этаж 5,  каб.548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algn="ctr">
              <a:defRPr/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735263" y="1112838"/>
            <a:ext cx="3852862" cy="6348412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525" y="1128713"/>
            <a:ext cx="3960813" cy="6332537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algn="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2"/>
          <p:cNvGrpSpPr>
            <a:grpSpLocks/>
          </p:cNvGrpSpPr>
          <p:nvPr/>
        </p:nvGrpSpPr>
        <p:grpSpPr bwMode="auto">
          <a:xfrm>
            <a:off x="322263" y="4763"/>
            <a:ext cx="8455025" cy="5808662"/>
            <a:chOff x="249" y="164"/>
            <a:chExt cx="5326" cy="3659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970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29705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755775" y="425450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24"/>
          <p:cNvSpPr txBox="1">
            <a:spLocks noChangeArrowheads="1"/>
          </p:cNvSpPr>
          <p:nvPr/>
        </p:nvSpPr>
        <p:spPr bwMode="auto">
          <a:xfrm>
            <a:off x="7040563" y="76200"/>
            <a:ext cx="2016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www.edu.lenobl.ru</a:t>
            </a:r>
            <a:endParaRPr lang="ru-RU" altLang="ru-RU"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2263" y="1412875"/>
            <a:ext cx="8280400" cy="5111750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</a:p>
          <a:p>
            <a:pPr marL="228600" algn="ctr" defTabSz="933450">
              <a:spcAft>
                <a:spcPct val="20000"/>
              </a:spcAft>
            </a:pPr>
            <a:r>
              <a:rPr lang="ru-RU" altLang="ru-RU" sz="2000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Прием документов на выплату                   компенсации стоимости путевок, приобретенных в    2019 году,  осуществляется</a:t>
            </a:r>
            <a:r>
              <a:rPr lang="ru-RU" altLang="ru-RU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800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endParaRPr lang="ru-RU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ctr" defTabSz="933450">
              <a:spcAft>
                <a:spcPct val="20000"/>
              </a:spcAft>
            </a:pPr>
            <a:r>
              <a:rPr lang="ru-RU" alt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15 декабря 2019 года</a:t>
            </a:r>
            <a:endParaRPr lang="ru-RU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2"/>
          <p:cNvGrpSpPr>
            <a:grpSpLocks/>
          </p:cNvGrpSpPr>
          <p:nvPr/>
        </p:nvGrpSpPr>
        <p:grpSpPr bwMode="auto">
          <a:xfrm>
            <a:off x="249238" y="217488"/>
            <a:ext cx="8497887" cy="5121275"/>
            <a:chOff x="204" y="164"/>
            <a:chExt cx="5353" cy="3226"/>
          </a:xfrm>
        </p:grpSpPr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1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513" y="504825"/>
            <a:ext cx="5967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403225"/>
            <a:ext cx="6265862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7938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1950" y="147638"/>
            <a:ext cx="8674100" cy="6491287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ts val="25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ts val="25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>
              <a:lnSpc>
                <a:spcPts val="2500"/>
              </a:lnSpc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lnSpc>
                <a:spcPts val="2500"/>
              </a:lnSpc>
              <a:defRPr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4775" y="0"/>
            <a:ext cx="14192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организации отдыха детей и их оздоровления сезонного действия и круглогодичного действия с круглосуточным пребыванием детей равна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22 715,00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организации отдыха детей и их оздоровления сезонного действия и круглогодичного действия за счет средств областного бюджета для работающих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715,00 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=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15 900,50 (сумма компенсации)</a:t>
            </a:r>
          </a:p>
          <a:p>
            <a:pPr>
              <a:lnSpc>
                <a:spcPts val="1400"/>
              </a:lnSpc>
              <a:defRPr/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22 715,00(сумма компенсации)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25 960,00 х 70% =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18 172,00(сумма компенсации)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4775" y="11113"/>
            <a:ext cx="14192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825" y="1096963"/>
            <a:ext cx="5400675" cy="189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3313" y="1096963"/>
            <a:ext cx="5400676" cy="191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2531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22550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1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553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22554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5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6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7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8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9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0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663" y="212725"/>
            <a:ext cx="6046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7938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1"/>
            <a:ext cx="2664000" cy="4807427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Franklin Gothic Medium" pitchFamily="34" charset="0"/>
              <a:buAutoNum type="arabicPeriod"/>
              <a:tabLst>
                <a:tab pos="228600" algn="l"/>
              </a:tabLst>
            </a:pP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  <a:tabLst>
                <a:tab pos="228600" algn="l"/>
              </a:tabLst>
            </a:pP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  <a:tabLst>
                <a:tab pos="2286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Выбор организации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отдыха детей и их оздоровления </a:t>
            </a:r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marL="342900" indent="-342900" algn="just">
              <a:tabLst>
                <a:tab pos="228600" algn="l"/>
              </a:tabLst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Заключение договора между организацией отдыха детей и их оздоровления и родителем (законным представителем)</a:t>
            </a:r>
          </a:p>
          <a:p>
            <a:pPr marL="342900" indent="-342900" algn="just">
              <a:tabLst>
                <a:tab pos="228600" algn="l"/>
              </a:tabLst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3.Оплата полной стоимости 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3122" y="2929851"/>
            <a:ext cx="2664000" cy="4806756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>
              <a:defRPr/>
            </a:pP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отъездом из лагеря</a:t>
            </a:r>
            <a:endParaRPr lang="ru-RU" sz="1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2"/>
            <a:ext cx="2664000" cy="4806755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подать  в Комитете, в филиалах, отделах, удаленных рабочих местах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588" y="3011488"/>
            <a:ext cx="2195512" cy="4333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113" y="3014663"/>
            <a:ext cx="2133600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888" y="3006725"/>
            <a:ext cx="2151062" cy="4333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3575" y="1555750"/>
            <a:ext cx="5400675" cy="143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100"/>
              </a:lnSpc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>
              <a:lnSpc>
                <a:spcPts val="2100"/>
              </a:lnSpc>
              <a:defRPr/>
            </a:pP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6" name="Group 21"/>
          <p:cNvGrpSpPr>
            <a:grpSpLocks/>
          </p:cNvGrpSpPr>
          <p:nvPr/>
        </p:nvGrpSpPr>
        <p:grpSpPr bwMode="auto">
          <a:xfrm>
            <a:off x="111125" y="414338"/>
            <a:ext cx="8956675" cy="6338887"/>
            <a:chOff x="385" y="164"/>
            <a:chExt cx="5172" cy="3776"/>
          </a:xfrm>
        </p:grpSpPr>
        <p:sp>
          <p:nvSpPr>
            <p:cNvPr id="23567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23570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23571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</a:pP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2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2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3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5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400" b="1" i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5925" y="195263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213" y="1712913"/>
            <a:ext cx="7058025" cy="506412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(законным представителем), на которого будет оформляться компенсация) и 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4899025"/>
            <a:ext cx="16970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1277938"/>
            <a:ext cx="31035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3200400"/>
            <a:ext cx="2225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2988" y="28575"/>
            <a:ext cx="12795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733550"/>
            <a:ext cx="18351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2475" y="1662113"/>
            <a:ext cx="19446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3263" y="4243388"/>
            <a:ext cx="20478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5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0350" y="0"/>
            <a:ext cx="26146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22663" y="0"/>
            <a:ext cx="1838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2325" y="2909888"/>
            <a:ext cx="1990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8" y="30163"/>
            <a:ext cx="22431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400" y="3619500"/>
            <a:ext cx="30813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4613" y="1733550"/>
            <a:ext cx="2898776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57788" y="2584450"/>
            <a:ext cx="20843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7888" y="4467225"/>
            <a:ext cx="25542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80288" y="115888"/>
            <a:ext cx="17351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5377</TotalTime>
  <Words>945</Words>
  <Application>Microsoft Office PowerPoint</Application>
  <PresentationFormat>Экран (4:3)</PresentationFormat>
  <Paragraphs>136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Tahoma</vt:lpstr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SamLab.ws</cp:lastModifiedBy>
  <cp:revision>284</cp:revision>
  <cp:lastPrinted>2014-02-06T07:29:53Z</cp:lastPrinted>
  <dcterms:created xsi:type="dcterms:W3CDTF">2013-09-09T06:33:08Z</dcterms:created>
  <dcterms:modified xsi:type="dcterms:W3CDTF">2019-02-08T13:32:15Z</dcterms:modified>
</cp:coreProperties>
</file>